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31"/>
  </p:notesMasterIdLst>
  <p:sldIdLst>
    <p:sldId id="307" r:id="rId2"/>
    <p:sldId id="345" r:id="rId3"/>
    <p:sldId id="340" r:id="rId4"/>
    <p:sldId id="326" r:id="rId5"/>
    <p:sldId id="346" r:id="rId6"/>
    <p:sldId id="314" r:id="rId7"/>
    <p:sldId id="327" r:id="rId8"/>
    <p:sldId id="328" r:id="rId9"/>
    <p:sldId id="347" r:id="rId10"/>
    <p:sldId id="329" r:id="rId11"/>
    <p:sldId id="344" r:id="rId12"/>
    <p:sldId id="331" r:id="rId13"/>
    <p:sldId id="343" r:id="rId14"/>
    <p:sldId id="334" r:id="rId15"/>
    <p:sldId id="335" r:id="rId16"/>
    <p:sldId id="349" r:id="rId17"/>
    <p:sldId id="350" r:id="rId18"/>
    <p:sldId id="336" r:id="rId19"/>
    <p:sldId id="351" r:id="rId20"/>
    <p:sldId id="338" r:id="rId21"/>
    <p:sldId id="339" r:id="rId22"/>
    <p:sldId id="353" r:id="rId23"/>
    <p:sldId id="354" r:id="rId24"/>
    <p:sldId id="355" r:id="rId25"/>
    <p:sldId id="356" r:id="rId26"/>
    <p:sldId id="357" r:id="rId27"/>
    <p:sldId id="358" r:id="rId28"/>
    <p:sldId id="359" r:id="rId29"/>
    <p:sldId id="360" r:id="rId30"/>
  </p:sldIdLst>
  <p:sldSz cx="9144000" cy="6858000" type="screen4x3"/>
  <p:notesSz cx="6761163" cy="99425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AF1137"/>
    <a:srgbClr val="990F30"/>
    <a:srgbClr val="054B11"/>
    <a:srgbClr val="08861D"/>
    <a:srgbClr val="3F3F4B"/>
    <a:srgbClr val="FFFFFF"/>
    <a:srgbClr val="B21238"/>
    <a:srgbClr val="195EE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3630" autoAdjust="0"/>
  </p:normalViewPr>
  <p:slideViewPr>
    <p:cSldViewPr>
      <p:cViewPr varScale="1">
        <p:scale>
          <a:sx n="70" d="100"/>
          <a:sy n="70" d="100"/>
        </p:scale>
        <p:origin x="-88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E85CC6C9-CD2D-4D69-A010-2483BAFA52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70B07AE-038A-4163-A90E-B236AA2AF64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4A95B0A-654F-421D-A8F2-7B745977019F}" type="datetimeFigureOut">
              <a:rPr lang="ru-RU"/>
              <a:pPr>
                <a:defRPr/>
              </a:pPr>
              <a:t>24.11.2020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7A6625FD-06EA-441A-9FB5-F6BB90DE56A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D072A6C1-8CFF-41E1-B0B4-1D3EF5BCDB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40C75D6-EE6E-4B32-8F98-B27A2603755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78B01F1-CC83-469F-B0E7-BB03EFF1A7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B1320AE-6801-425A-8A05-C8946626026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6C3492EA-51F7-4C99-963F-B2182D66D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0F3BC-2F2E-4B60-9407-82A4FF0CB918}" type="datetimeFigureOut">
              <a:rPr lang="ru-RU"/>
              <a:pPr>
                <a:defRPr/>
              </a:pPr>
              <a:t>24.11.2020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6A25AD9B-2C7D-46AC-9CBB-B20E9E685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4D73E78B-0AEC-4805-AF5B-B475E95D8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C1FA4-8B3D-4F49-9E21-BD5591C6A82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514607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>
            <a:extLst>
              <a:ext uri="{FF2B5EF4-FFF2-40B4-BE49-F238E27FC236}">
                <a16:creationId xmlns:a16="http://schemas.microsoft.com/office/drawing/2014/main" xmlns="" id="{C840E7B7-BFAE-4593-9422-2C4061C86E6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7" name="Текст 12">
            <a:extLst>
              <a:ext uri="{FF2B5EF4-FFF2-40B4-BE49-F238E27FC236}">
                <a16:creationId xmlns:a16="http://schemas.microsoft.com/office/drawing/2014/main" xmlns="" id="{285A4DD0-6461-4BD2-A949-B7F1CF6C553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1" name="Дата 6">
            <a:extLst>
              <a:ext uri="{FF2B5EF4-FFF2-40B4-BE49-F238E27FC236}">
                <a16:creationId xmlns:a16="http://schemas.microsoft.com/office/drawing/2014/main" xmlns="" id="{A9FDA9A1-BEBF-43F3-A896-CF82996BE4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E3A6C4-42BB-4A10-9308-D970CAE9B64A}" type="datetimeFigureOut">
              <a:rPr lang="ru-RU"/>
              <a:pPr>
                <a:defRPr/>
              </a:pPr>
              <a:t>24.11.2020</a:t>
            </a:fld>
            <a:endParaRPr lang="ru-RU"/>
          </a:p>
        </p:txBody>
      </p:sp>
      <p:sp>
        <p:nvSpPr>
          <p:cNvPr id="12" name="Нижний колонтитул 7">
            <a:extLst>
              <a:ext uri="{FF2B5EF4-FFF2-40B4-BE49-F238E27FC236}">
                <a16:creationId xmlns:a16="http://schemas.microsoft.com/office/drawing/2014/main" xmlns="" id="{458F26B9-402C-4BDD-977B-B9667F303E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Номер слайда 8">
            <a:extLst>
              <a:ext uri="{FF2B5EF4-FFF2-40B4-BE49-F238E27FC236}">
                <a16:creationId xmlns:a16="http://schemas.microsoft.com/office/drawing/2014/main" xmlns="" id="{A052E1F2-4163-4EF3-9110-612351E415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C35C318-336C-4172-B5F5-BF82E95C0B4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anose="05040102010807070707" pitchFamily="18" charset="2"/>
        <a:buChar char=""/>
        <a:defRPr sz="26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anose="05040102010807070707" pitchFamily="18" charset="2"/>
        <a:buChar char=""/>
        <a:defRPr sz="2300" kern="1200">
          <a:solidFill>
            <a:schemeClr val="tx2"/>
          </a:solidFill>
          <a:latin typeface="Arial" charset="0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anose="05040102010807070707" pitchFamily="18" charset="2"/>
        <a:buChar char="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anose="05000000000000000000" pitchFamily="2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"/>
        <a:defRPr sz="16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7">
            <a:extLst>
              <a:ext uri="{FF2B5EF4-FFF2-40B4-BE49-F238E27FC236}">
                <a16:creationId xmlns:a16="http://schemas.microsoft.com/office/drawing/2014/main" xmlns="" id="{EF3BE370-7948-468C-81B5-5F48F2B3A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9260" y="116632"/>
            <a:ext cx="4505479" cy="2327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xmlns="" id="{B4425F6C-23CC-4DAB-8B21-8515FCFC7862}"/>
              </a:ext>
            </a:extLst>
          </p:cNvPr>
          <p:cNvSpPr txBox="1">
            <a:spLocks/>
          </p:cNvSpPr>
          <p:nvPr/>
        </p:nvSpPr>
        <p:spPr bwMode="auto">
          <a:xfrm>
            <a:off x="893591" y="2060848"/>
            <a:ext cx="7674023" cy="2551342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Arial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ambria" pitchFamily="18" charset="0"/>
              </a:defRPr>
            </a:lvl9pPr>
          </a:lstStyle>
          <a:p>
            <a:pPr algn="ctr">
              <a:defRPr/>
            </a:pPr>
            <a:r>
              <a:rPr lang="ru-RU" alt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Организация дистанционного обучения </a:t>
            </a:r>
          </a:p>
          <a:p>
            <a:pPr algn="ctr">
              <a:defRPr/>
            </a:pPr>
            <a:r>
              <a:rPr lang="ru-RU" alt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русскому языку и литературе </a:t>
            </a:r>
          </a:p>
          <a:p>
            <a:pPr algn="ctr">
              <a:defRPr/>
            </a:pPr>
            <a:r>
              <a:rPr lang="ru-RU" alt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 использованием облачной платформы </a:t>
            </a:r>
            <a:r>
              <a:rPr lang="en-US" alt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Zoom.</a:t>
            </a:r>
            <a:r>
              <a:rPr lang="ru-RU" alt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0DB3A3A-4077-4203-A8CD-3CEAB161EBBA}"/>
              </a:ext>
            </a:extLst>
          </p:cNvPr>
          <p:cNvSpPr/>
          <p:nvPr/>
        </p:nvSpPr>
        <p:spPr>
          <a:xfrm>
            <a:off x="728986" y="4797152"/>
            <a:ext cx="80032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Гаджиева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Абризат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Абакаровна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 русского языка и литературы </a:t>
            </a:r>
          </a:p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МКОУ «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Кундынская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СОШ»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Лакского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района Р.Дагестан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7">
            <a:extLst>
              <a:ext uri="{FF2B5EF4-FFF2-40B4-BE49-F238E27FC236}">
                <a16:creationId xmlns:a16="http://schemas.microsoft.com/office/drawing/2014/main" xmlns="" id="{B7B85424-1015-4017-8596-0E5E3C6DD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62088" y="298450"/>
            <a:ext cx="6219825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Объект 7">
            <a:extLst>
              <a:ext uri="{FF2B5EF4-FFF2-40B4-BE49-F238E27FC236}">
                <a16:creationId xmlns:a16="http://schemas.microsoft.com/office/drawing/2014/main" xmlns="" id="{6DE58C2F-4B0C-4987-AB7E-045B382F07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288" y="2852738"/>
            <a:ext cx="8580437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B7B350BC-1679-4179-BB65-780CD10A6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73050"/>
            <a:ext cx="8218487" cy="779463"/>
          </a:xfrm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Zoom</a:t>
            </a:r>
            <a: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:</a:t>
            </a:r>
            <a:endParaRPr lang="ru-RU" alt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8C1AB37F-B314-4A21-B25C-BEDD5DE9A8FB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457200" y="1268413"/>
            <a:ext cx="8229600" cy="4903787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+mj-cs"/>
              </a:rPr>
              <a:t>1. Составление расписания видеоконференций, создание ссылок, распределение нагрузки:</a:t>
            </a:r>
          </a:p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r>
              <a:rPr lang="ru-RU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+mj-cs"/>
              </a:rPr>
              <a:t>Онлайн-уроки:</a:t>
            </a:r>
          </a:p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+mj-cs"/>
              </a:rPr>
              <a:t>2 онлайн-урока по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+mj-cs"/>
              </a:rPr>
              <a:t>30 минут в неделю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+mj-cs"/>
              </a:rPr>
              <a:t>– русский язык;</a:t>
            </a:r>
          </a:p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+mj-cs"/>
              </a:rPr>
              <a:t>3 онлайн-урока по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+mj-cs"/>
              </a:rPr>
              <a:t>30 минут в неделю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+mj-cs"/>
              </a:rPr>
              <a:t>– литература.</a:t>
            </a:r>
          </a:p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j-ea"/>
              <a:cs typeface="+mj-cs"/>
            </a:endParaRPr>
          </a:p>
          <a:p>
            <a:pPr marL="0" indent="0" algn="just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j-ea"/>
              <a:cs typeface="+mj-cs"/>
            </a:endParaRPr>
          </a:p>
          <a:p>
            <a:pPr marL="0" indent="0" algn="just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j-ea"/>
              <a:cs typeface="+mj-cs"/>
            </a:endParaRPr>
          </a:p>
          <a:p>
            <a:pPr marL="0" indent="0" algn="just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j-ea"/>
              <a:cs typeface="+mj-cs"/>
            </a:endParaRPr>
          </a:p>
          <a:p>
            <a:pPr marL="0" indent="0" algn="just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j-ea"/>
              <a:cs typeface="+mj-cs"/>
            </a:endParaRPr>
          </a:p>
          <a:p>
            <a:pPr marL="0" indent="0" algn="just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j-ea"/>
              <a:cs typeface="+mj-cs"/>
            </a:endParaRPr>
          </a:p>
          <a:p>
            <a:pPr marL="0" indent="0" algn="just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j-ea"/>
              <a:cs typeface="+mj-cs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D410718-4473-4127-ACD8-3D3972C4019B}"/>
              </a:ext>
            </a:extLst>
          </p:cNvPr>
          <p:cNvPicPr/>
          <p:nvPr/>
        </p:nvPicPr>
        <p:blipFill rotWithShape="1">
          <a:blip r:embed="rId2" cstate="print"/>
          <a:srcRect l="13860" t="1329" r="6213" b="5067"/>
          <a:stretch/>
        </p:blipFill>
        <p:spPr bwMode="auto">
          <a:xfrm>
            <a:off x="107504" y="1196752"/>
            <a:ext cx="9036496" cy="5661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B25B69B8-21BC-440E-AA50-D6D2ACFBB550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Модель обучения: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64A1BAA-6995-410D-BA11-E3AA5C2C8F8C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84213" y="4187825"/>
            <a:ext cx="8074025" cy="1366838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r>
              <a:rPr lang="ru-RU" sz="2800" b="1" dirty="0">
                <a:latin typeface="Arial Black" panose="020B0A04020102020204" pitchFamily="34" charset="0"/>
                <a:ea typeface="+mj-ea"/>
                <a:cs typeface="+mj-cs"/>
              </a:rPr>
              <a:t>Синхронное обучение – </a:t>
            </a:r>
          </a:p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r>
              <a:rPr lang="ru-RU" sz="2800" b="1" dirty="0">
                <a:latin typeface="Arial Black" panose="020B0A04020102020204" pitchFamily="34" charset="0"/>
                <a:ea typeface="+mj-ea"/>
                <a:cs typeface="+mj-cs"/>
              </a:rPr>
              <a:t>занятия в режиме онлайн (сбор учеников у экранов компьютеров) </a:t>
            </a:r>
            <a:r>
              <a:rPr lang="en-US" sz="2800" b="1" dirty="0">
                <a:latin typeface="Arial Black" panose="020B0A04020102020204" pitchFamily="34" charset="0"/>
                <a:ea typeface="+mj-ea"/>
                <a:cs typeface="+mj-cs"/>
              </a:rPr>
              <a:t> </a:t>
            </a:r>
            <a:endParaRPr lang="ru-RU" sz="2800" b="1" dirty="0">
              <a:latin typeface="Arial Black" panose="020B0A04020102020204" pitchFamily="34" charset="0"/>
              <a:ea typeface="+mj-ea"/>
              <a:cs typeface="+mj-cs"/>
            </a:endParaRPr>
          </a:p>
        </p:txBody>
      </p:sp>
      <p:pic>
        <p:nvPicPr>
          <p:cNvPr id="5124" name="Рисунок 5">
            <a:extLst>
              <a:ext uri="{FF2B5EF4-FFF2-40B4-BE49-F238E27FC236}">
                <a16:creationId xmlns:a16="http://schemas.microsoft.com/office/drawing/2014/main" xmlns="" id="{7661A99E-78DA-4A47-8919-90E143D25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7150" y="1216025"/>
            <a:ext cx="8743950" cy="290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C8CF301C-CE9C-4241-90C1-20DA4BD7D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214313"/>
            <a:ext cx="8229600" cy="914400"/>
          </a:xfrm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Возможности платформы </a:t>
            </a:r>
            <a:r>
              <a:rPr lang="en-US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Zoom</a:t>
            </a:r>
            <a: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:</a:t>
            </a:r>
            <a:endParaRPr lang="ru-RU" altLang="ru-RU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061B2ECA-849F-47C8-BA7C-7FD1FB8C3B49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390525" y="1268412"/>
            <a:ext cx="8169275" cy="4968900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+mj-cs"/>
              </a:rPr>
              <a:t>Инструктаж 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+mj-cs"/>
              </a:rPr>
              <a:t>участников образовательного процесса (обучающихся, родителей, учителей)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D39055B6-CC15-4052-B78C-60027C901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228600"/>
            <a:ext cx="8229600" cy="1255713"/>
          </a:xfrm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alt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Онлайн-урок: </a:t>
            </a:r>
            <a: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создание проблемной ситуации, </a:t>
            </a:r>
            <a:br>
              <a:rPr lang="ru-RU" alt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формулировка темы и целеполагание.</a:t>
            </a:r>
            <a:endParaRPr lang="ru-RU" alt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7171" name="Рисунок 4">
            <a:extLst>
              <a:ext uri="{FF2B5EF4-FFF2-40B4-BE49-F238E27FC236}">
                <a16:creationId xmlns:a16="http://schemas.microsoft.com/office/drawing/2014/main" xmlns="" id="{53E79FF3-6730-4498-94E3-D61C42955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601788"/>
            <a:ext cx="8928100" cy="52562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534534B2-600E-40A4-954F-CFE8381610D5}"/>
              </a:ext>
            </a:extLst>
          </p:cNvPr>
          <p:cNvSpPr/>
          <p:nvPr/>
        </p:nvSpPr>
        <p:spPr>
          <a:xfrm>
            <a:off x="7243763" y="2781300"/>
            <a:ext cx="142875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10 минут.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3C24C25B-AB34-4A0B-9053-A399F2298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228600"/>
            <a:ext cx="8229600" cy="1255713"/>
          </a:xfrm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alt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Онлайн-урок: </a:t>
            </a:r>
            <a: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самооценка и самоконтроль</a:t>
            </a:r>
            <a:br>
              <a:rPr lang="ru-RU" alt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(</a:t>
            </a:r>
            <a:r>
              <a:rPr lang="ru-RU" altLang="ru-RU" sz="24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критериальное</a:t>
            </a:r>
            <a:r>
              <a:rPr lang="ru-RU" alt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оценивание)</a:t>
            </a:r>
            <a:endParaRPr lang="ru-RU" alt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8195" name="Рисунок 9">
            <a:extLst>
              <a:ext uri="{FF2B5EF4-FFF2-40B4-BE49-F238E27FC236}">
                <a16:creationId xmlns:a16="http://schemas.microsoft.com/office/drawing/2014/main" xmlns="" id="{BC47E434-8689-4CB8-A72C-1F9AC7F8F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" y="1538288"/>
            <a:ext cx="9036050" cy="5111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4E512B9F-D916-4E7D-B54A-F2E9F6B94221}"/>
              </a:ext>
            </a:extLst>
          </p:cNvPr>
          <p:cNvSpPr/>
          <p:nvPr/>
        </p:nvSpPr>
        <p:spPr>
          <a:xfrm>
            <a:off x="7308850" y="2708275"/>
            <a:ext cx="148431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3 минуты.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88C37AD5-4CBA-47C7-BFBD-D89C5FFA2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228600"/>
            <a:ext cx="8229600" cy="1255713"/>
          </a:xfrm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alt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Онлайн-урок: </a:t>
            </a:r>
            <a: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работа с теоретическим материалом</a:t>
            </a:r>
          </a:p>
        </p:txBody>
      </p:sp>
      <p:pic>
        <p:nvPicPr>
          <p:cNvPr id="9219" name="Рисунок 5">
            <a:extLst>
              <a:ext uri="{FF2B5EF4-FFF2-40B4-BE49-F238E27FC236}">
                <a16:creationId xmlns:a16="http://schemas.microsoft.com/office/drawing/2014/main" xmlns="" id="{79A2AB27-BF9C-4A92-9A5E-DD91B6E2E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557338"/>
            <a:ext cx="8928100" cy="5300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9782761-9E1A-4168-8338-3428F73DB911}"/>
              </a:ext>
            </a:extLst>
          </p:cNvPr>
          <p:cNvSpPr/>
          <p:nvPr/>
        </p:nvSpPr>
        <p:spPr>
          <a:xfrm>
            <a:off x="579438" y="2852738"/>
            <a:ext cx="1657350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5 минут.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F8954F11-269F-4BE4-8A95-7A7E3DCB4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9063"/>
            <a:ext cx="8229600" cy="1255712"/>
          </a:xfrm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alt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Онлайн-урок: </a:t>
            </a:r>
            <a: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первичное закрепление - </a:t>
            </a:r>
            <a:br>
              <a:rPr lang="ru-RU" alt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индивидуальный опрос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1F45A952-A93C-4BF6-855E-F55013D69B85}"/>
              </a:ext>
            </a:extLst>
          </p:cNvPr>
          <p:cNvPicPr/>
          <p:nvPr/>
        </p:nvPicPr>
        <p:blipFill rotWithShape="1">
          <a:blip r:embed="rId2" cstate="print"/>
          <a:srcRect l="14751" r="14441"/>
          <a:stretch/>
        </p:blipFill>
        <p:spPr bwMode="auto">
          <a:xfrm>
            <a:off x="467544" y="1492274"/>
            <a:ext cx="8064896" cy="5249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F8E45C2-9346-40B7-A110-2E62AADC9A1D}"/>
              </a:ext>
            </a:extLst>
          </p:cNvPr>
          <p:cNvSpPr/>
          <p:nvPr/>
        </p:nvSpPr>
        <p:spPr>
          <a:xfrm>
            <a:off x="900113" y="2852738"/>
            <a:ext cx="1657350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5 минут.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BE1F02FB-AB0F-4125-92FD-DB90BEB46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228600"/>
            <a:ext cx="8229600" cy="1255713"/>
          </a:xfrm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alt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Онлайн-урок: </a:t>
            </a:r>
            <a: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самостоятельная работа </a:t>
            </a:r>
            <a:br>
              <a:rPr lang="ru-RU" alt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(тест с самопроверкой)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18A3A8DF-24DC-4432-88AB-BCF7FDBD00CC}"/>
              </a:ext>
            </a:extLst>
          </p:cNvPr>
          <p:cNvSpPr/>
          <p:nvPr/>
        </p:nvSpPr>
        <p:spPr>
          <a:xfrm>
            <a:off x="419100" y="2708275"/>
            <a:ext cx="165735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5 минут.</a:t>
            </a:r>
          </a:p>
        </p:txBody>
      </p:sp>
      <p:pic>
        <p:nvPicPr>
          <p:cNvPr id="1027" name="Picture 3" descr="C:\Users\Кунды СОШ\Desktop\Opera Снимок_2020-11-24_164551_yandex.ru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700807"/>
            <a:ext cx="7056784" cy="49685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DF88E8CE-DD19-47C7-8E43-1E32C9156475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Возможности </a:t>
            </a:r>
            <a:r>
              <a:rPr lang="en-US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ZOOM</a:t>
            </a:r>
            <a:r>
              <a:rPr lang="ru-RU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48F23AE6-A85C-423D-825F-EBF697B4E93F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84213" y="4187825"/>
            <a:ext cx="8074025" cy="1366838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r>
              <a:rPr lang="ru-RU" sz="2800" b="1" dirty="0">
                <a:latin typeface="Arial Black" panose="020B0A04020102020204" pitchFamily="34" charset="0"/>
                <a:ea typeface="+mj-ea"/>
                <a:cs typeface="+mj-cs"/>
              </a:rPr>
              <a:t>Проведение любых видов проверочных работ:  </a:t>
            </a:r>
            <a:r>
              <a:rPr lang="en-US" sz="2800" b="1" dirty="0">
                <a:latin typeface="Arial Black" panose="020B0A04020102020204" pitchFamily="34" charset="0"/>
                <a:ea typeface="+mj-ea"/>
                <a:cs typeface="+mj-cs"/>
              </a:rPr>
              <a:t> </a:t>
            </a:r>
            <a:endParaRPr lang="ru-RU" sz="2800" b="1" dirty="0">
              <a:latin typeface="Arial Black" panose="020B0A04020102020204" pitchFamily="34" charset="0"/>
              <a:ea typeface="+mj-ea"/>
              <a:cs typeface="+mj-cs"/>
            </a:endParaRPr>
          </a:p>
        </p:txBody>
      </p:sp>
      <p:pic>
        <p:nvPicPr>
          <p:cNvPr id="18436" name="Рисунок 5">
            <a:extLst>
              <a:ext uri="{FF2B5EF4-FFF2-40B4-BE49-F238E27FC236}">
                <a16:creationId xmlns:a16="http://schemas.microsoft.com/office/drawing/2014/main" xmlns="" id="{46D17217-123F-4EAD-A053-0689E7872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7150" y="1216025"/>
            <a:ext cx="8743950" cy="290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Рисунок 4">
            <a:extLst>
              <a:ext uri="{FF2B5EF4-FFF2-40B4-BE49-F238E27FC236}">
                <a16:creationId xmlns:a16="http://schemas.microsoft.com/office/drawing/2014/main" xmlns="" id="{D5F0EFA3-CC74-4646-BAF7-DE476B38A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04" t="2725" r="15701" b="10066"/>
          <a:stretch>
            <a:fillRect/>
          </a:stretch>
        </p:blipFill>
        <p:spPr bwMode="auto">
          <a:xfrm>
            <a:off x="423863" y="1303338"/>
            <a:ext cx="8229600" cy="507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2EC5075-43DD-4562-A6B1-CC7DAFF79840}"/>
              </a:ext>
            </a:extLst>
          </p:cNvPr>
          <p:cNvSpPr/>
          <p:nvPr/>
        </p:nvSpPr>
        <p:spPr>
          <a:xfrm>
            <a:off x="827088" y="4884738"/>
            <a:ext cx="76327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сжатое изложение в режиме онлайн</a:t>
            </a:r>
            <a:endParaRPr lang="ru-RU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2FFB97BE-0409-4439-B002-1FC84000B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255713"/>
          </a:xfrm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alt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Онлайн-урок: </a:t>
            </a:r>
            <a: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домашнее задание: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A014371F-EE2E-4B9A-ABAA-C40E107BF37F}"/>
              </a:ext>
            </a:extLst>
          </p:cNvPr>
          <p:cNvSpPr/>
          <p:nvPr/>
        </p:nvSpPr>
        <p:spPr>
          <a:xfrm>
            <a:off x="7235825" y="1628775"/>
            <a:ext cx="165735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2 минуты.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48EDD71-D3E0-47E1-91EB-C553BFB269B1}"/>
              </a:ext>
            </a:extLst>
          </p:cNvPr>
          <p:cNvSpPr/>
          <p:nvPr/>
        </p:nvSpPr>
        <p:spPr>
          <a:xfrm>
            <a:off x="354013" y="1733550"/>
            <a:ext cx="8435975" cy="42465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Базовый уровень:</a:t>
            </a:r>
          </a:p>
          <a:p>
            <a:pPr algn="just">
              <a:defRPr/>
            </a:pPr>
            <a:r>
              <a:rPr lang="ru-RU" altLang="ru-RU" dirty="0"/>
              <a:t>Пользуясь ОС -2 «Правописание приставок», сделайте тест «Правописание приставок» (см. прикрепленный файл) – время выполнения теста – 15 минут.</a:t>
            </a:r>
          </a:p>
          <a:p>
            <a:pPr algn="just">
              <a:defRPr/>
            </a:pPr>
            <a: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Повышенный уровень:</a:t>
            </a:r>
          </a:p>
          <a:p>
            <a:pPr algn="just">
              <a:defRPr/>
            </a:pPr>
            <a:r>
              <a:rPr lang="ru-RU" altLang="ru-RU" dirty="0"/>
              <a:t>Прочитайте стихотворение М.И. Цветаевой «Рас-стояние, версты, мили», выполните следующие задания: </a:t>
            </a:r>
          </a:p>
          <a:p>
            <a:pPr algn="just">
              <a:defRPr/>
            </a:pPr>
            <a:r>
              <a:rPr lang="ru-RU" altLang="ru-RU" dirty="0"/>
              <a:t>1) выпишите все слова с приставками, укажите, к какой группе приставок они относятся;</a:t>
            </a:r>
          </a:p>
          <a:p>
            <a:pPr algn="just">
              <a:defRPr/>
            </a:pPr>
            <a:r>
              <a:rPr lang="ru-RU" altLang="ru-RU" dirty="0"/>
              <a:t>2) ответьте на вопросы: </a:t>
            </a:r>
          </a:p>
          <a:p>
            <a:pPr algn="just">
              <a:defRPr/>
            </a:pPr>
            <a:r>
              <a:rPr lang="ru-RU" altLang="ru-RU" dirty="0"/>
              <a:t>- Какова тема стихотворения?</a:t>
            </a:r>
          </a:p>
          <a:p>
            <a:pPr algn="just">
              <a:defRPr/>
            </a:pPr>
            <a:r>
              <a:rPr lang="ru-RU" altLang="ru-RU" dirty="0"/>
              <a:t>- Как с темой связано употребление слов с выделенными вами приставками?</a:t>
            </a:r>
          </a:p>
          <a:p>
            <a:pPr algn="just">
              <a:defRPr/>
            </a:pPr>
            <a:r>
              <a:rPr lang="ru-RU" altLang="ru-RU" dirty="0"/>
              <a:t>- Почему М.И. Цветаева использует так много слов  с данными приставками?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E5E46203-9912-429B-A79C-4A1F343D01FD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Возможности </a:t>
            </a:r>
            <a:r>
              <a:rPr lang="en-US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ZOOM</a:t>
            </a:r>
            <a:r>
              <a:rPr lang="ru-RU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7145B2F-193E-41D6-9E11-3337CA760D23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84213" y="4187825"/>
            <a:ext cx="8074025" cy="1366838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r>
              <a:rPr lang="ru-RU" sz="2800" b="1" dirty="0">
                <a:latin typeface="Arial Black" panose="020B0A04020102020204" pitchFamily="34" charset="0"/>
                <a:ea typeface="+mj-ea"/>
                <a:cs typeface="+mj-cs"/>
              </a:rPr>
              <a:t>Сохранение этапа мотивации на онлайн-уроке </a:t>
            </a:r>
            <a:r>
              <a:rPr lang="en-US" sz="2800" b="1" dirty="0">
                <a:latin typeface="Arial Black" panose="020B0A04020102020204" pitchFamily="34" charset="0"/>
                <a:ea typeface="+mj-ea"/>
                <a:cs typeface="+mj-cs"/>
              </a:rPr>
              <a:t> </a:t>
            </a:r>
            <a:endParaRPr lang="ru-RU" sz="2800" b="1" dirty="0">
              <a:latin typeface="Arial Black" panose="020B0A04020102020204" pitchFamily="34" charset="0"/>
              <a:ea typeface="+mj-ea"/>
              <a:cs typeface="+mj-cs"/>
            </a:endParaRPr>
          </a:p>
        </p:txBody>
      </p:sp>
      <p:pic>
        <p:nvPicPr>
          <p:cNvPr id="20484" name="Рисунок 5">
            <a:extLst>
              <a:ext uri="{FF2B5EF4-FFF2-40B4-BE49-F238E27FC236}">
                <a16:creationId xmlns:a16="http://schemas.microsoft.com/office/drawing/2014/main" xmlns="" id="{C566A6B0-6547-48D4-A8C6-C3EC65D47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7150" y="1216025"/>
            <a:ext cx="8743950" cy="290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BB3EDC47-AE7D-4846-9192-B5C622035FDD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Возможности </a:t>
            </a:r>
            <a:r>
              <a:rPr lang="en-US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ZOOM</a:t>
            </a:r>
            <a:r>
              <a:rPr lang="ru-RU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FA0B792-5E5D-49D4-A2E3-B1CDD36F13FB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84213" y="4187825"/>
            <a:ext cx="8074025" cy="1366838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800" b="1" dirty="0">
              <a:latin typeface="Arial Black" panose="020B0A04020102020204" pitchFamily="34" charset="0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r>
              <a:rPr lang="ru-RU" sz="2800" b="1" dirty="0">
                <a:latin typeface="Arial Black" panose="020B0A04020102020204" pitchFamily="34" charset="0"/>
                <a:ea typeface="+mj-ea"/>
                <a:cs typeface="+mj-cs"/>
              </a:rPr>
              <a:t>Организация групповой работы</a:t>
            </a:r>
            <a:r>
              <a:rPr lang="en-US" sz="2800" b="1" dirty="0">
                <a:latin typeface="Arial Black" panose="020B0A04020102020204" pitchFamily="34" charset="0"/>
                <a:ea typeface="+mj-ea"/>
                <a:cs typeface="+mj-cs"/>
              </a:rPr>
              <a:t> </a:t>
            </a:r>
            <a:endParaRPr lang="ru-RU" sz="2800" b="1" dirty="0">
              <a:latin typeface="Arial Black" panose="020B0A04020102020204" pitchFamily="34" charset="0"/>
              <a:ea typeface="+mj-ea"/>
              <a:cs typeface="+mj-cs"/>
            </a:endParaRPr>
          </a:p>
        </p:txBody>
      </p:sp>
      <p:pic>
        <p:nvPicPr>
          <p:cNvPr id="22532" name="Рисунок 5">
            <a:extLst>
              <a:ext uri="{FF2B5EF4-FFF2-40B4-BE49-F238E27FC236}">
                <a16:creationId xmlns:a16="http://schemas.microsoft.com/office/drawing/2014/main" xmlns="" id="{FF2A55BC-FBF7-41B8-9B3D-4EBF97839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25" y="1412875"/>
            <a:ext cx="8742363" cy="290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27926251-9846-4C95-9238-B84F911D1543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sz="2800" b="1" dirty="0">
                <a:latin typeface="Arial Black" panose="020B0A04020102020204" pitchFamily="34" charset="0"/>
              </a:rPr>
              <a:t/>
            </a:r>
            <a:br>
              <a:rPr lang="ru-RU" sz="2800" b="1" dirty="0">
                <a:latin typeface="Arial Black" panose="020B0A04020102020204" pitchFamily="34" charset="0"/>
              </a:rPr>
            </a:br>
            <a:r>
              <a:rPr 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Организация групповой работы</a:t>
            </a:r>
            <a:r>
              <a:rPr lang="en-US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/>
            </a:r>
            <a:br>
              <a:rPr 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endParaRPr lang="ru-RU" altLang="ru-RU" sz="28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3556" name="Прямоугольник 1">
            <a:extLst>
              <a:ext uri="{FF2B5EF4-FFF2-40B4-BE49-F238E27FC236}">
                <a16:creationId xmlns:a16="http://schemas.microsoft.com/office/drawing/2014/main" xmlns="" id="{1897F97F-48E7-45A7-8BC2-737763704B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800" y="1363663"/>
            <a:ext cx="6535738" cy="5064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8BA2B4"/>
              </a:buClr>
              <a:buSzPct val="70000"/>
              <a:buFont typeface="Wingdings" panose="05000000000000000000" pitchFamily="2" charset="2"/>
              <a:buChar char="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alt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alt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alt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21.04</a:t>
            </a:r>
            <a:r>
              <a:rPr lang="ru-RU" alt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.</a:t>
            </a:r>
            <a:endParaRPr lang="ru-RU" alt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уроку 21.04: прочитать повесть М.А. Булгакова «Собачье сердце».</a:t>
            </a:r>
          </a:p>
          <a:p>
            <a:pPr algn="just">
              <a:lnSpc>
                <a:spcPct val="107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1) индивидуальное задание «История создания повести «Собачье сердце» </a:t>
            </a:r>
            <a:r>
              <a:rPr lang="ru-RU" altLang="ru-RU" sz="1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(ответственный Гаджиев Магомед).</a:t>
            </a:r>
            <a:endParaRPr lang="ru-RU" alt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2) групповое задание: расскажите о псе Шарике, как он выглядит, чем отличается от других собак, что можно сказать о его характере, чувствах? </a:t>
            </a:r>
            <a:r>
              <a:rPr lang="ru-RU" alt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(ответственная </a:t>
            </a:r>
            <a:r>
              <a:rPr lang="ru-RU" altLang="ru-RU" sz="1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Ибрагимова </a:t>
            </a:r>
            <a:r>
              <a:rPr lang="ru-RU" altLang="ru-RU" sz="1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Самера</a:t>
            </a:r>
            <a:r>
              <a:rPr lang="ru-RU" altLang="ru-RU" sz="1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alt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группу может пригласить 1-2 человека).</a:t>
            </a:r>
            <a:endParaRPr lang="ru-RU" alt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3) групповое задание: расскажите об операции проведенной профессором Преображенским (выразительно прочитайте описание операции), как в данном фрагменте выражено отношение Булгакова к операции, к профессору, к его эксперименту) </a:t>
            </a:r>
            <a:r>
              <a:rPr lang="ru-RU" alt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altLang="ru-RU" sz="1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Бадрутинова</a:t>
            </a:r>
            <a:r>
              <a:rPr lang="ru-RU" altLang="ru-RU" sz="1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Мадина</a:t>
            </a:r>
            <a:r>
              <a:rPr lang="ru-RU" altLang="ru-RU" sz="1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ответственная, пригласить в группу может любых учащихся (1-2 человека).</a:t>
            </a:r>
            <a:endParaRPr lang="ru-RU" alt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	4) после онлайн-урока: ответ на вопрос: «Почему о Шарике говорят: «Пес с человеческим мироощущением» (75 слов), задания выполнять только после онлайн-урока! </a:t>
            </a:r>
            <a:r>
              <a:rPr lang="ru-RU" altLang="ru-RU" sz="14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Те, кто получил оценки на онлайн-уроке, письменную работу не выполняют.</a:t>
            </a:r>
          </a:p>
          <a:p>
            <a:pPr algn="ctr">
              <a:lnSpc>
                <a:spcPct val="107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Время ответа не должно превышать 5 минут!</a:t>
            </a:r>
            <a:endParaRPr lang="ru-RU" altLang="ru-RU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Сделать и прислать мне письменную работу на почту </a:t>
            </a:r>
          </a:p>
          <a:p>
            <a:pPr algn="ctr">
              <a:lnSpc>
                <a:spcPct val="107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21 апреля </a:t>
            </a:r>
            <a:r>
              <a:rPr lang="ru-RU" altLang="ru-RU" sz="1400" b="1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13.00 до 14.00.</a:t>
            </a:r>
            <a:endParaRPr lang="ru-RU" alt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>
            <a:extLst>
              <a:ext uri="{FF2B5EF4-FFF2-40B4-BE49-F238E27FC236}">
                <a16:creationId xmlns:a16="http://schemas.microsoft.com/office/drawing/2014/main" xmlns="" id="{1D15DAC7-20A2-4B5F-A409-E6C4CC7A2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647700"/>
          </a:xfrm>
        </p:spPr>
        <p:txBody>
          <a:bodyPr/>
          <a:lstStyle/>
          <a:p>
            <a:pPr algn="ctr"/>
            <a:r>
              <a:rPr lang="ru-RU" altLang="ru-RU" b="1">
                <a:solidFill>
                  <a:srgbClr val="FF0000"/>
                </a:solidFill>
                <a:latin typeface="Arial Black" panose="020B0A04020102020204" pitchFamily="34" charset="0"/>
              </a:rPr>
              <a:t>Обобщение:</a:t>
            </a:r>
            <a:r>
              <a:rPr lang="en-US" altLang="ru-RU" b="1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altLang="ru-RU" b="1">
                <a:solidFill>
                  <a:srgbClr val="FF0000"/>
                </a:solidFill>
                <a:latin typeface="Arial Black" panose="020B0A04020102020204" pitchFamily="34" charset="0"/>
              </a:rPr>
              <a:t/>
            </a:r>
            <a:br>
              <a:rPr lang="ru-RU" altLang="ru-RU" b="1">
                <a:solidFill>
                  <a:srgbClr val="FF0000"/>
                </a:solidFill>
                <a:latin typeface="Arial Black" panose="020B0A04020102020204" pitchFamily="34" charset="0"/>
              </a:rPr>
            </a:br>
            <a:endParaRPr lang="ru-RU" altLang="ru-RU">
              <a:latin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D0F6FD8-FBE1-421F-9529-11C59ABF4573}"/>
              </a:ext>
            </a:extLst>
          </p:cNvPr>
          <p:cNvPicPr/>
          <p:nvPr/>
        </p:nvPicPr>
        <p:blipFill rotWithShape="1">
          <a:blip r:embed="rId2" cstate="print"/>
          <a:srcRect t="2965"/>
          <a:stretch/>
        </p:blipFill>
        <p:spPr bwMode="auto">
          <a:xfrm>
            <a:off x="457200" y="1143000"/>
            <a:ext cx="8363271" cy="4950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>
            <a:extLst>
              <a:ext uri="{FF2B5EF4-FFF2-40B4-BE49-F238E27FC236}">
                <a16:creationId xmlns:a16="http://schemas.microsoft.com/office/drawing/2014/main" xmlns="" id="{936BAB0D-8A60-44BD-BDE0-3990BC357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88938"/>
            <a:ext cx="8229600" cy="608012"/>
          </a:xfrm>
        </p:spPr>
        <p:txBody>
          <a:bodyPr/>
          <a:lstStyle/>
          <a:p>
            <a:pPr algn="ctr"/>
            <a:r>
              <a:rPr lang="ru-RU" altLang="ru-RU" b="1">
                <a:solidFill>
                  <a:srgbClr val="FF0000"/>
                </a:solidFill>
                <a:latin typeface="Arial Black" panose="020B0A04020102020204" pitchFamily="34" charset="0"/>
              </a:rPr>
              <a:t>Домашнее задание:</a:t>
            </a:r>
            <a:r>
              <a:rPr lang="en-US" altLang="ru-RU" b="1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altLang="ru-RU" b="1">
                <a:solidFill>
                  <a:srgbClr val="FF0000"/>
                </a:solidFill>
                <a:latin typeface="Arial Black" panose="020B0A04020102020204" pitchFamily="34" charset="0"/>
              </a:rPr>
              <a:t/>
            </a:r>
            <a:br>
              <a:rPr lang="ru-RU" altLang="ru-RU" b="1">
                <a:solidFill>
                  <a:srgbClr val="FF0000"/>
                </a:solidFill>
                <a:latin typeface="Arial Black" panose="020B0A04020102020204" pitchFamily="34" charset="0"/>
              </a:rPr>
            </a:br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25603" name="Объект 4">
            <a:extLst>
              <a:ext uri="{FF2B5EF4-FFF2-40B4-BE49-F238E27FC236}">
                <a16:creationId xmlns:a16="http://schemas.microsoft.com/office/drawing/2014/main" xmlns="" id="{572F1DAA-9A70-489D-8ACA-A2F40357EE71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395288" y="692150"/>
            <a:ext cx="8229600" cy="6049963"/>
          </a:xfrm>
        </p:spPr>
        <p:txBody>
          <a:bodyPr/>
          <a:lstStyle/>
          <a:p>
            <a:pPr indent="0" algn="just">
              <a:spcBef>
                <a:spcPct val="0"/>
              </a:spcBef>
              <a:buFont typeface="Wingdings 3" panose="05040102010807070707" pitchFamily="18" charset="2"/>
              <a:buNone/>
            </a:pPr>
            <a:r>
              <a:rPr lang="ru-RU" alt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после </a:t>
            </a:r>
            <a:r>
              <a:rPr lang="ru-RU" altLang="ru-RU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онлайн-урока</a:t>
            </a:r>
            <a:r>
              <a:rPr lang="ru-RU" alt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ответ на вопрос в формате сочинения-рассуждения: «Почему о Шарике говорят: «Пес с человеческим мироощущением» (75 слов), задания выполнять только после </a:t>
            </a:r>
            <a:r>
              <a:rPr lang="ru-RU" altLang="ru-RU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онлайн-урока</a:t>
            </a:r>
            <a:r>
              <a:rPr lang="ru-RU" alt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</a:p>
          <a:p>
            <a:pPr indent="0" algn="ctr">
              <a:spcBef>
                <a:spcPct val="0"/>
              </a:spcBef>
              <a:buFont typeface="Wingdings 3" panose="05040102010807070707" pitchFamily="18" charset="2"/>
              <a:buNone/>
            </a:pPr>
            <a:r>
              <a:rPr lang="ru-RU" altLang="ru-RU" sz="16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Сочинение пишут только те, кто не получил оценки на уроке!</a:t>
            </a:r>
            <a:endParaRPr lang="ru-RU" altLang="ru-RU" sz="1600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spcBef>
                <a:spcPct val="0"/>
              </a:spcBef>
              <a:buFont typeface="Wingdings 3" panose="05040102010807070707" pitchFamily="18" charset="2"/>
              <a:buNone/>
            </a:pPr>
            <a:r>
              <a:rPr lang="ru-RU" alt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Сделать и прислать мне на почту 21 апреля </a:t>
            </a:r>
            <a:r>
              <a:rPr lang="ru-RU" altLang="ru-RU" sz="1600" b="1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13.00 до 14.00</a:t>
            </a:r>
            <a:r>
              <a:rPr lang="ru-RU" alt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после 14.00 работы не принимаются и не проверяются!</a:t>
            </a:r>
            <a:endParaRPr lang="ru-RU" alt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spcBef>
                <a:spcPct val="0"/>
              </a:spcBef>
              <a:buFont typeface="Wingdings 3" panose="05040102010807070707" pitchFamily="18" charset="2"/>
              <a:buNone/>
            </a:pPr>
            <a:r>
              <a:rPr lang="ru-RU" altLang="ru-RU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alt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altLang="ru-RU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23.04</a:t>
            </a:r>
            <a:endParaRPr lang="ru-RU" alt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spcBef>
                <a:spcPct val="0"/>
              </a:spcBef>
              <a:buFont typeface="Wingdings 3" panose="05040102010807070707" pitchFamily="18" charset="2"/>
              <a:buNone/>
            </a:pPr>
            <a:r>
              <a:rPr lang="ru-RU" alt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групповое задание: сравнить пса Шарика и </a:t>
            </a:r>
            <a:r>
              <a:rPr lang="ru-RU" altLang="ru-RU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Шарикова</a:t>
            </a:r>
            <a:r>
              <a:rPr lang="ru-RU" alt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какими качествами обладает новая «человеческая единица» (ответ сопровождайте цитатами), какие пороки сконцентрированы в </a:t>
            </a:r>
            <a:r>
              <a:rPr lang="ru-RU" altLang="ru-RU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Шарикове</a:t>
            </a:r>
            <a:r>
              <a:rPr lang="ru-RU" alt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(ответственный </a:t>
            </a:r>
            <a:r>
              <a:rPr lang="ru-RU" altLang="ru-RU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Алиев </a:t>
            </a:r>
            <a:r>
              <a:rPr lang="ru-RU" altLang="ru-RU" sz="16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Сабир</a:t>
            </a:r>
            <a:r>
              <a:rPr lang="ru-RU" alt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altLang="ru-RU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пригласить в группу может любых учащихся (1-2 человека)</a:t>
            </a:r>
            <a:endParaRPr lang="ru-RU" alt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spcBef>
                <a:spcPct val="0"/>
              </a:spcBef>
              <a:buFont typeface="Wingdings 3" panose="05040102010807070707" pitchFamily="18" charset="2"/>
              <a:buNone/>
            </a:pPr>
            <a:r>
              <a:rPr lang="ru-RU" alt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групповое задание: каким предстает русский интеллигент в повести (профессор Преображенский (значение имени, род деятельности, характер) доктор </a:t>
            </a:r>
            <a:r>
              <a:rPr lang="ru-RU" altLang="ru-RU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Борменталь</a:t>
            </a:r>
            <a:r>
              <a:rPr lang="ru-RU" alt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altLang="ru-RU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(ответственный </a:t>
            </a:r>
            <a:r>
              <a:rPr lang="ru-RU" altLang="ru-RU" sz="1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Алигаджиев</a:t>
            </a:r>
            <a:r>
              <a:rPr lang="ru-RU" altLang="ru-RU" sz="1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Салим</a:t>
            </a:r>
            <a:r>
              <a:rPr lang="ru-RU" altLang="ru-RU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altLang="ru-RU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пригласить в группу может любых учащихся (1-2 человека)</a:t>
            </a:r>
            <a:endParaRPr lang="ru-RU" alt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spcBef>
                <a:spcPct val="0"/>
              </a:spcBef>
              <a:buFont typeface="Wingdings 3" panose="05040102010807070707" pitchFamily="18" charset="2"/>
              <a:buNone/>
            </a:pPr>
            <a:r>
              <a:rPr lang="ru-RU" alt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</a:t>
            </a:r>
            <a:r>
              <a:rPr lang="ru-RU" altLang="ru-RU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пересказ финала повести (спрошу любого!!!)</a:t>
            </a:r>
            <a:endParaRPr lang="ru-RU" alt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spcBef>
                <a:spcPct val="0"/>
              </a:spcBef>
              <a:buFont typeface="Wingdings 3" panose="05040102010807070707" pitchFamily="18" charset="2"/>
              <a:buNone/>
            </a:pPr>
            <a:r>
              <a:rPr lang="ru-RU" alt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После окончания </a:t>
            </a:r>
            <a:r>
              <a:rPr lang="ru-RU" altLang="ru-RU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видеоурока</a:t>
            </a:r>
            <a:r>
              <a:rPr lang="ru-RU" alt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написать сочинение «Собачье сердце – повесть-предупреждение»»</a:t>
            </a:r>
            <a:endParaRPr lang="ru-RU" alt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spcBef>
                <a:spcPct val="0"/>
              </a:spcBef>
              <a:buFont typeface="Wingdings 3" panose="05040102010807070707" pitchFamily="18" charset="2"/>
              <a:buNone/>
            </a:pPr>
            <a:r>
              <a:rPr lang="ru-RU" alt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Сделать и прислать мне на почту 23 апреля </a:t>
            </a:r>
            <a:r>
              <a:rPr lang="ru-RU" altLang="ru-RU" sz="1600" b="1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16.00 до 17.00</a:t>
            </a:r>
            <a:r>
              <a:rPr lang="ru-RU" alt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после 17.00 работы не принимаются и не проверяются!</a:t>
            </a:r>
            <a:r>
              <a:rPr lang="ru-RU" alt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alt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spcBef>
                <a:spcPct val="0"/>
              </a:spcBef>
              <a:buFont typeface="Wingdings 3" panose="05040102010807070707" pitchFamily="18" charset="2"/>
              <a:buNone/>
            </a:pPr>
            <a:r>
              <a:rPr lang="ru-RU" alt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Задания по литературе можно набирать в </a:t>
            </a:r>
            <a:r>
              <a:rPr lang="ru-RU" altLang="ru-RU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ворде</a:t>
            </a:r>
            <a:r>
              <a:rPr lang="ru-RU" alt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присылать мне на </a:t>
            </a:r>
            <a:r>
              <a:rPr lang="ru-RU" altLang="ru-RU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почту.</a:t>
            </a:r>
            <a:r>
              <a:rPr lang="ru-RU" altLang="ru-RU" sz="1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alt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/>
            <a:endParaRPr lang="ru-RU" altLang="ru-RU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DF9BA370-2B7B-4BD3-B64B-48AB7C341571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Возможности </a:t>
            </a:r>
            <a:r>
              <a:rPr lang="en-US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ZOOM</a:t>
            </a:r>
            <a:r>
              <a:rPr lang="ru-RU" altLang="ru-RU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48CACE39-2804-49DC-B901-CA27E30D81A0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84213" y="4187825"/>
            <a:ext cx="8074025" cy="1366838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800" b="1" dirty="0">
              <a:latin typeface="Arial Black" panose="020B0A04020102020204" pitchFamily="34" charset="0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r>
              <a:rPr lang="ru-RU" sz="2800" b="1" dirty="0">
                <a:latin typeface="Arial Black" panose="020B0A04020102020204" pitchFamily="34" charset="0"/>
                <a:ea typeface="+mj-ea"/>
                <a:cs typeface="+mj-cs"/>
              </a:rPr>
              <a:t>творчество учащихся</a:t>
            </a:r>
            <a:r>
              <a:rPr lang="en-US" sz="2800" b="1" dirty="0">
                <a:latin typeface="Arial Black" panose="020B0A04020102020204" pitchFamily="34" charset="0"/>
                <a:ea typeface="+mj-ea"/>
                <a:cs typeface="+mj-cs"/>
              </a:rPr>
              <a:t> </a:t>
            </a:r>
            <a:endParaRPr lang="ru-RU" sz="2800" b="1" dirty="0">
              <a:latin typeface="Arial Black" panose="020B0A04020102020204" pitchFamily="34" charset="0"/>
              <a:ea typeface="+mj-ea"/>
              <a:cs typeface="+mj-cs"/>
            </a:endParaRPr>
          </a:p>
        </p:txBody>
      </p:sp>
      <p:pic>
        <p:nvPicPr>
          <p:cNvPr id="26628" name="Рисунок 5">
            <a:extLst>
              <a:ext uri="{FF2B5EF4-FFF2-40B4-BE49-F238E27FC236}">
                <a16:creationId xmlns:a16="http://schemas.microsoft.com/office/drawing/2014/main" xmlns="" id="{0B3D13D5-C175-46BA-9409-8D3DDCEE3F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12875"/>
            <a:ext cx="8743950" cy="290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>
            <a:extLst>
              <a:ext uri="{FF2B5EF4-FFF2-40B4-BE49-F238E27FC236}">
                <a16:creationId xmlns:a16="http://schemas.microsoft.com/office/drawing/2014/main" xmlns="" id="{6589ED2F-71E3-4DCF-89A7-849773AF2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800200"/>
          </a:xfrm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sz="2800" b="1" dirty="0">
                <a:latin typeface="Arial Black" panose="020B0A04020102020204" pitchFamily="34" charset="0"/>
              </a:rPr>
              <a:t/>
            </a:r>
            <a:br>
              <a:rPr lang="ru-RU" sz="2800" b="1" dirty="0">
                <a:latin typeface="Arial Black" panose="020B0A04020102020204" pitchFamily="34" charset="0"/>
              </a:rPr>
            </a:br>
            <a:r>
              <a:rPr 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Защита индивидуальных проектов:</a:t>
            </a:r>
            <a:r>
              <a:rPr lang="en-US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/>
            </a:r>
            <a:br>
              <a:rPr 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endParaRPr lang="ru-RU" altLang="ru-RU" sz="28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18790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xmlns="" id="{18B2BA81-5EA0-4E09-A9BA-02ECE0D3B3F7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3810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algn="ctr">
              <a:defRPr/>
            </a:pPr>
            <a:r>
              <a:rPr lang="ru-RU" alt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Минусы онлайн-обучения на облачной платформе </a:t>
            </a:r>
            <a:r>
              <a:rPr lang="en-US" alt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ZOOM</a:t>
            </a:r>
            <a:r>
              <a:rPr lang="ru-RU" alt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55DAA552-D7A0-40D0-9507-02629B75A4CE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755576" y="1700808"/>
            <a:ext cx="7786762" cy="4680942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r>
              <a:rPr lang="ru-RU" sz="2400" b="1" dirty="0">
                <a:latin typeface="Arial Black" panose="020B0A04020102020204" pitchFamily="34" charset="0"/>
                <a:ea typeface="+mj-ea"/>
                <a:cs typeface="+mj-cs"/>
              </a:rPr>
              <a:t>1. Технические проблемы;</a:t>
            </a:r>
          </a:p>
          <a:p>
            <a:pPr marL="0" indent="0" algn="just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400" b="1" dirty="0">
              <a:latin typeface="Arial Black" panose="020B0A04020102020204" pitchFamily="34" charset="0"/>
              <a:ea typeface="+mj-ea"/>
              <a:cs typeface="+mj-cs"/>
            </a:endParaRPr>
          </a:p>
          <a:p>
            <a:pPr marL="0" indent="0" algn="just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r>
              <a:rPr lang="ru-RU" sz="2400" b="1" dirty="0">
                <a:latin typeface="Arial Black" panose="020B0A04020102020204" pitchFamily="34" charset="0"/>
                <a:ea typeface="+mj-ea"/>
                <a:cs typeface="+mj-cs"/>
              </a:rPr>
              <a:t>2. Невозможность проконтролировать самостоятельность выполнения задания и реальный уровень сформированности предметных, метапредметных и личностных компетенций;</a:t>
            </a:r>
          </a:p>
          <a:p>
            <a:pPr marL="0" indent="0" algn="just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endParaRPr lang="ru-RU" sz="2400" b="1" dirty="0">
              <a:latin typeface="Arial Black" panose="020B0A04020102020204" pitchFamily="34" charset="0"/>
              <a:ea typeface="+mj-ea"/>
              <a:cs typeface="+mj-cs"/>
            </a:endParaRPr>
          </a:p>
          <a:p>
            <a:pPr marL="0" indent="0" algn="just">
              <a:spcBef>
                <a:spcPct val="0"/>
              </a:spcBef>
              <a:buFont typeface="Wingdings 3" panose="05040102010807070707" pitchFamily="18" charset="2"/>
              <a:buNone/>
              <a:defRPr/>
            </a:pPr>
            <a:r>
              <a:rPr lang="ru-RU" sz="2400" b="1" dirty="0">
                <a:latin typeface="Arial Black" panose="020B0A04020102020204" pitchFamily="34" charset="0"/>
                <a:ea typeface="+mj-ea"/>
                <a:cs typeface="+mj-cs"/>
              </a:rPr>
              <a:t>3. Очень большая нагрузка на учителя (10-14 часов работы за компьютером).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Рисунок 7">
            <a:extLst>
              <a:ext uri="{FF2B5EF4-FFF2-40B4-BE49-F238E27FC236}">
                <a16:creationId xmlns:a16="http://schemas.microsoft.com/office/drawing/2014/main" xmlns="" id="{B702250B-ED57-4153-A803-9E3ECFF9DD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700213"/>
            <a:ext cx="6219825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Кунды СОШ\Desktop\Абризат А\IMG_013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1412776"/>
            <a:ext cx="5143500" cy="5445224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467544" y="332656"/>
            <a:ext cx="7920880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ОБУЧАЕМСЯ ДИСТАНЦИОННО!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497834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Кунды СОШ\Desktop\Абризат А\IMG_0136.PN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2024" y="476672"/>
            <a:ext cx="3609975" cy="5695528"/>
          </a:xfrm>
          <a:prstGeom prst="rect">
            <a:avLst/>
          </a:prstGeom>
          <a:noFill/>
        </p:spPr>
      </p:pic>
      <p:pic>
        <p:nvPicPr>
          <p:cNvPr id="2051" name="Picture 3" descr="C:\Users\Кунды СОШ\Desktop\Абризат А\IMG_0135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53024" y="548680"/>
            <a:ext cx="3379415" cy="5623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Кунды СОШ\Desktop\Абризат А\IMG_0134.PN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3960439" cy="5407496"/>
          </a:xfrm>
          <a:prstGeom prst="rect">
            <a:avLst/>
          </a:prstGeom>
          <a:noFill/>
        </p:spPr>
      </p:pic>
      <p:pic>
        <p:nvPicPr>
          <p:cNvPr id="3075" name="Picture 3" descr="C:\Users\Кунды СОШ\Desktop\Абризат А\IMG_0133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764704"/>
            <a:ext cx="3672407" cy="5407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Кунды СОШ\Desktop\Абризат А\IMG_0132.PN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20688"/>
            <a:ext cx="3672408" cy="5551512"/>
          </a:xfrm>
          <a:prstGeom prst="rect">
            <a:avLst/>
          </a:prstGeom>
          <a:noFill/>
        </p:spPr>
      </p:pic>
      <p:pic>
        <p:nvPicPr>
          <p:cNvPr id="4099" name="Picture 3" descr="C:\Users\Кунды СОШ\Desktop\Абризат А\IMG_0131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620688"/>
            <a:ext cx="4032448" cy="5551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Кунды СОШ\Desktop\Абризат А\IMG_0130.PN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6672"/>
            <a:ext cx="4176464" cy="5976664"/>
          </a:xfrm>
          <a:prstGeom prst="rect">
            <a:avLst/>
          </a:prstGeom>
          <a:noFill/>
        </p:spPr>
      </p:pic>
      <p:pic>
        <p:nvPicPr>
          <p:cNvPr id="5123" name="Picture 3" descr="C:\Users\Кунды СОШ\Desktop\Абризат А\IMG_0129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76672"/>
            <a:ext cx="4176464" cy="59766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Кунды СОШ\Desktop\Абризат А\IMG_0127.PN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8"/>
            <a:ext cx="4104456" cy="5760640"/>
          </a:xfrm>
          <a:prstGeom prst="rect">
            <a:avLst/>
          </a:prstGeom>
          <a:noFill/>
        </p:spPr>
      </p:pic>
      <p:pic>
        <p:nvPicPr>
          <p:cNvPr id="6147" name="Picture 3" descr="C:\Users\Кунды СОШ\Desktop\Абризат А\IMG_0126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620688"/>
            <a:ext cx="3960439" cy="57606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23528" y="404664"/>
            <a:ext cx="8208912" cy="122413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ПОСЛЕДНИЙ ЗВОНОК-2020 ОНЛАЙН</a:t>
            </a:r>
            <a:endParaRPr lang="ru-RU" dirty="0"/>
          </a:p>
        </p:txBody>
      </p:sp>
      <p:pic>
        <p:nvPicPr>
          <p:cNvPr id="1026" name="Picture 2" descr="C:\Users\Кунды СОШ\Desktop\cf9ea028136fac4e53ee4df90e2491de.pn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132856"/>
            <a:ext cx="4038600" cy="2808312"/>
          </a:xfrm>
          <a:prstGeom prst="rect">
            <a:avLst/>
          </a:prstGeom>
          <a:noFill/>
        </p:spPr>
      </p:pic>
      <p:pic>
        <p:nvPicPr>
          <p:cNvPr id="1027" name="Picture 3" descr="C:\Users\Кунды СОШ\Desktop\cf808cffd97550739c1bff9a48bd9a25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132856"/>
            <a:ext cx="4038600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Кунды СОШ\Desktop\ded3d1977038d057d9218e8796bb6850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980728"/>
            <a:ext cx="4038600" cy="2271712"/>
          </a:xfrm>
          <a:prstGeom prst="rect">
            <a:avLst/>
          </a:prstGeom>
          <a:noFill/>
        </p:spPr>
      </p:pic>
      <p:pic>
        <p:nvPicPr>
          <p:cNvPr id="2052" name="Picture 4" descr="C:\Users\Кунды СОШ\Desktop\5304d309ff84f787ee105e5d9ee89b46.pn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80728"/>
            <a:ext cx="4038600" cy="22717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1762</TotalTime>
  <Words>393</Words>
  <Application>Microsoft Office PowerPoint</Application>
  <PresentationFormat>Экран (4:3)</PresentationFormat>
  <Paragraphs>91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Начальная</vt:lpstr>
      <vt:lpstr>Слайд 1</vt:lpstr>
      <vt:lpstr>Слайд 2</vt:lpstr>
      <vt:lpstr> Zoom:</vt:lpstr>
      <vt:lpstr>Модель обучения:</vt:lpstr>
      <vt:lpstr>Возможности платформы Zoom:</vt:lpstr>
      <vt:lpstr>Онлайн-урок:  создание проблемной ситуации,  формулировка темы и целеполагание.</vt:lpstr>
      <vt:lpstr>Онлайн-урок:  самооценка и самоконтроль (критериальное оценивание)</vt:lpstr>
      <vt:lpstr>Онлайн-урок:  работа с теоретическим материалом</vt:lpstr>
      <vt:lpstr>Онлайн-урок:  первичное закрепление -  индивидуальный опрос</vt:lpstr>
      <vt:lpstr>Онлайн-урок:  самостоятельная работа  (тест с самопроверкой)</vt:lpstr>
      <vt:lpstr>Возможности ZOOM:</vt:lpstr>
      <vt:lpstr>Онлайн-урок:  домашнее задание:</vt:lpstr>
      <vt:lpstr>Возможности ZOOM:</vt:lpstr>
      <vt:lpstr>Возможности ZOOM:</vt:lpstr>
      <vt:lpstr> Организация групповой работы  </vt:lpstr>
      <vt:lpstr>Обобщение:  </vt:lpstr>
      <vt:lpstr>Домашнее задание:  </vt:lpstr>
      <vt:lpstr>Возможности ZOOM:</vt:lpstr>
      <vt:lpstr> Защита индивидуальных проектов:  </vt:lpstr>
      <vt:lpstr>Минусы онлайн-обучения на облачной платформе ZOOM: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Company>АПК и ППРО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filenkova</dc:creator>
  <cp:lastModifiedBy>Кунды СОШ</cp:lastModifiedBy>
  <cp:revision>250</cp:revision>
  <cp:lastPrinted>2017-01-22T08:21:08Z</cp:lastPrinted>
  <dcterms:created xsi:type="dcterms:W3CDTF">2010-05-17T07:41:22Z</dcterms:created>
  <dcterms:modified xsi:type="dcterms:W3CDTF">2020-11-24T13:55:35Z</dcterms:modified>
</cp:coreProperties>
</file>